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Nunito" pitchFamily="2" charset="0"/>
      <p:regular r:id="rId13"/>
      <p:bold r:id="rId14"/>
    </p:embeddedFont>
    <p:embeddedFont>
      <p:font typeface="PT Sans" panose="020B0503020203020204" pitchFamily="3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025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42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8929" y="1122270"/>
            <a:ext cx="7468553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Disease Pattern Analysis System</a:t>
            </a:r>
            <a:endParaRPr lang="en-US" sz="6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023182" y="351694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Revolutionize disease surveillance and response with a cutting-edge system.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61D498-BE0D-375E-D318-C55A499FE58C}"/>
              </a:ext>
            </a:extLst>
          </p:cNvPr>
          <p:cNvSpPr/>
          <p:nvPr/>
        </p:nvSpPr>
        <p:spPr>
          <a:xfrm>
            <a:off x="12868507" y="7817005"/>
            <a:ext cx="1761893" cy="301084"/>
          </a:xfrm>
          <a:prstGeom prst="rect">
            <a:avLst/>
          </a:prstGeom>
          <a:solidFill>
            <a:srgbClr val="0017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18D645-CB27-53F7-89E5-3BEBCE2811DE}"/>
              </a:ext>
            </a:extLst>
          </p:cNvPr>
          <p:cNvSpPr txBox="1"/>
          <p:nvPr/>
        </p:nvSpPr>
        <p:spPr>
          <a:xfrm>
            <a:off x="9352343" y="4794856"/>
            <a:ext cx="29746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Durga Prasad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192210023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7B79E7-7A29-F02B-6628-9E27032A4A37}"/>
              </a:ext>
            </a:extLst>
          </p:cNvPr>
          <p:cNvSpPr txBox="1"/>
          <p:nvPr/>
        </p:nvSpPr>
        <p:spPr>
          <a:xfrm>
            <a:off x="10904622" y="5953055"/>
            <a:ext cx="28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Under the Supervision of</a:t>
            </a:r>
            <a:endParaRPr lang="en-US" b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 Arul Raja M</a:t>
            </a:r>
            <a:endParaRPr lang="en-US" b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eeting Cards Greeting Card ...">
            <a:extLst>
              <a:ext uri="{FF2B5EF4-FFF2-40B4-BE49-F238E27FC236}">
                <a16:creationId xmlns:a16="http://schemas.microsoft.com/office/drawing/2014/main" id="{44BD839A-254F-8F19-565B-D532DD28E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4195" y="0"/>
            <a:ext cx="11340789" cy="7114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3329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1148976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Challenges in Traditional Disease Monitoring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Data Silos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Information isolated across different institutions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Manual Processes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Time-consuming and prone to human error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Limited Insights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Difficulty identifying emerging patterns and trends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545E42-2DA3-BA05-60CF-5F0CF5CA5983}"/>
              </a:ext>
            </a:extLst>
          </p:cNvPr>
          <p:cNvSpPr/>
          <p:nvPr/>
        </p:nvSpPr>
        <p:spPr>
          <a:xfrm>
            <a:off x="12868507" y="7817005"/>
            <a:ext cx="1761893" cy="301084"/>
          </a:xfrm>
          <a:prstGeom prst="rect">
            <a:avLst/>
          </a:prstGeom>
          <a:solidFill>
            <a:srgbClr val="0017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9776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Benefits of Cloud-Based Platform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4124" y="323397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92002" y="3334226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1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101959" y="323397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Scalability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101959" y="3729514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Adapt to growing data volumes and user demands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0178058" y="323397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45936" y="3334226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2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955893" y="323397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Accessibility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955893" y="3729514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Access data and tools from anywhere with an internet connection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324124" y="538710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92002" y="548735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3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101959" y="53871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Cost-Effectiveness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101959" y="5882640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Reduced infrastructure costs and operational overhead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10178058" y="538710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45936" y="548735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4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10955893" y="53871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Security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0955893" y="5882640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Robust security measures to protect sensitive data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16E2E36-2B3B-2B8B-03FC-79B9D89B9BD9}"/>
              </a:ext>
            </a:extLst>
          </p:cNvPr>
          <p:cNvSpPr/>
          <p:nvPr/>
        </p:nvSpPr>
        <p:spPr>
          <a:xfrm>
            <a:off x="12868507" y="7817005"/>
            <a:ext cx="1761893" cy="301084"/>
          </a:xfrm>
          <a:prstGeom prst="rect">
            <a:avLst/>
          </a:prstGeom>
          <a:solidFill>
            <a:srgbClr val="0017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77710"/>
            <a:ext cx="699908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Features of the System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740700"/>
            <a:ext cx="3614618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86299" y="30028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86299" y="3498413"/>
            <a:ext cx="3090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Real-time data from multiple sources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740700"/>
            <a:ext cx="3614618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40233" y="30028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Integration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40233" y="3498413"/>
            <a:ext cx="3090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Unified view of disparate data streams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4765953"/>
            <a:ext cx="3614618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86299" y="50281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Visualization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86299" y="5523667"/>
            <a:ext cx="3090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Interactive dashboards and reports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10178058" y="4765953"/>
            <a:ext cx="3614618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40233" y="50281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Alert System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40233" y="5523667"/>
            <a:ext cx="3090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Notifications for critical events and outbreaks</a:t>
            </a:r>
            <a:endParaRPr lang="en-US" sz="18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055320-39AC-05A3-7185-75356773D00F}"/>
              </a:ext>
            </a:extLst>
          </p:cNvPr>
          <p:cNvSpPr/>
          <p:nvPr/>
        </p:nvSpPr>
        <p:spPr>
          <a:xfrm>
            <a:off x="12868507" y="7817005"/>
            <a:ext cx="1761893" cy="301084"/>
          </a:xfrm>
          <a:prstGeom prst="rect">
            <a:avLst/>
          </a:prstGeom>
          <a:solidFill>
            <a:srgbClr val="0017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6461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Data Collection and Aggregation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667857" y="2531626"/>
            <a:ext cx="30480" cy="4933236"/>
          </a:xfrm>
          <a:prstGeom prst="roundRect">
            <a:avLst>
              <a:gd name="adj" fmla="val 1178055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921877" y="3054787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6413837" y="280082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81715" y="2901077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1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99690" y="27709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Data Sources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999690" y="3266480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Electronic health records, surveillance systems, social media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921877" y="5034320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D7425E"/>
          </a:solidFill>
          <a:ln/>
        </p:spPr>
      </p:sp>
      <p:sp>
        <p:nvSpPr>
          <p:cNvPr id="11" name="Shape 8"/>
          <p:cNvSpPr/>
          <p:nvPr/>
        </p:nvSpPr>
        <p:spPr>
          <a:xfrm>
            <a:off x="6413837" y="4780359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81715" y="4880610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2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999690" y="47504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Data Standardization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999690" y="5246013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Ensuring consistency and comparability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921877" y="6630829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DD785E"/>
          </a:solidFill>
          <a:ln/>
        </p:spPr>
      </p:sp>
      <p:sp>
        <p:nvSpPr>
          <p:cNvPr id="16" name="Shape 13"/>
          <p:cNvSpPr/>
          <p:nvPr/>
        </p:nvSpPr>
        <p:spPr>
          <a:xfrm>
            <a:off x="6413837" y="637686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81715" y="6477119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3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7999690" y="63469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Data Storage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999690" y="6842522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Secure and scalable cloud infrastructure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4533854-4CCB-A002-FC4A-3379D5398E2D}"/>
              </a:ext>
            </a:extLst>
          </p:cNvPr>
          <p:cNvSpPr/>
          <p:nvPr/>
        </p:nvSpPr>
        <p:spPr>
          <a:xfrm>
            <a:off x="12868507" y="7817005"/>
            <a:ext cx="1761893" cy="301084"/>
          </a:xfrm>
          <a:prstGeom prst="rect">
            <a:avLst/>
          </a:prstGeom>
          <a:solidFill>
            <a:srgbClr val="0017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093" y="614720"/>
            <a:ext cx="7582614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Advanced Analytics and Algorithms</a:t>
            </a:r>
            <a:endParaRPr 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093" y="2261354"/>
            <a:ext cx="1115258" cy="17845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16917" y="2484358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Spatial Analysis</a:t>
            </a:r>
            <a:endParaRPr lang="en-US" sz="20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716917" y="2946202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Mapping disease outbreaks and trends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7093" y="4045863"/>
            <a:ext cx="1115258" cy="17845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16917" y="4268867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Time Series Analysis</a:t>
            </a:r>
            <a:endParaRPr lang="en-US" sz="20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7716917" y="4730710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Identifying seasonal patterns and anomalies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7093" y="5830372"/>
            <a:ext cx="1115258" cy="17845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16917" y="6053376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Machine Learning</a:t>
            </a:r>
            <a:endParaRPr lang="en-US" sz="20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716917" y="6515219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Predictive modeling and outbreak detection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7DFC9C-9F48-021E-E1D5-F2B25A9514BF}"/>
              </a:ext>
            </a:extLst>
          </p:cNvPr>
          <p:cNvSpPr/>
          <p:nvPr/>
        </p:nvSpPr>
        <p:spPr>
          <a:xfrm>
            <a:off x="12868507" y="7817005"/>
            <a:ext cx="1761893" cy="301084"/>
          </a:xfrm>
          <a:prstGeom prst="rect">
            <a:avLst/>
          </a:prstGeom>
          <a:solidFill>
            <a:srgbClr val="0017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043601"/>
            <a:ext cx="931485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Predictive Modeling and Forecasting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37724" y="5106591"/>
            <a:ext cx="12954952" cy="2071568"/>
          </a:xfrm>
          <a:prstGeom prst="roundRect">
            <a:avLst>
              <a:gd name="adj" fmla="val 1733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45344" y="5114211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84659" y="5265420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Model Type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558326" y="5265420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Description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845344" y="5799653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84659" y="5950863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Regression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558326" y="5950863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Predicting disease incidence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845344" y="6485096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84659" y="6636306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Time Series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558326" y="6636306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Forecasting future trends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AB803F-974E-F973-21BC-5A232BD09FCB}"/>
              </a:ext>
            </a:extLst>
          </p:cNvPr>
          <p:cNvSpPr/>
          <p:nvPr/>
        </p:nvSpPr>
        <p:spPr>
          <a:xfrm>
            <a:off x="12868507" y="7817005"/>
            <a:ext cx="1761893" cy="301084"/>
          </a:xfrm>
          <a:prstGeom prst="rect">
            <a:avLst/>
          </a:prstGeom>
          <a:solidFill>
            <a:srgbClr val="0017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7295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Early Warning and Outbreak Detection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539960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33776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Real-time Monitoring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837724" y="3873222"/>
            <a:ext cx="355473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Continuous surveillance for suspicious patterns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1427" y="2539960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51427" y="33776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Alert Thresholds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4751427" y="3873222"/>
            <a:ext cx="35548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Triggering notifications based on pre-defined criteria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5357336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37724" y="6195060"/>
            <a:ext cx="313467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Automated Notifications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837724" y="6690598"/>
            <a:ext cx="355473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Prompt communication to relevant stakeholders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1427" y="5357336"/>
            <a:ext cx="598408" cy="5984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51427" y="61950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Geographic Targeting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4751427" y="6690598"/>
            <a:ext cx="35548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Focusing resources on high-risk areas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44261" y="820707"/>
            <a:ext cx="8618510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ea typeface="Nunito" pitchFamily="34" charset="-122"/>
                <a:cs typeface="Times New Roman" panose="02020603050405020304" pitchFamily="18" charset="0"/>
              </a:rPr>
              <a:t>Conclusion and Future Outlook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5900377" y="2227354"/>
            <a:ext cx="7771018" cy="46529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Empower public health professionals with advanced tools for disease control.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Enhanced Predictive Modeling Improved accuracy through sophisticated algorithms.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Data Integration: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Utilization of IoT devices and wearables for continuous health data collection.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Artificial Intelligence (AI) and Deep Learning: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of advanced AI techniques for deeper pattern recognition.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5D973A-3188-C673-3F9F-98DF6321EE86}"/>
              </a:ext>
            </a:extLst>
          </p:cNvPr>
          <p:cNvSpPr/>
          <p:nvPr/>
        </p:nvSpPr>
        <p:spPr>
          <a:xfrm>
            <a:off x="12868507" y="7817005"/>
            <a:ext cx="1761893" cy="301084"/>
          </a:xfrm>
          <a:prstGeom prst="rect">
            <a:avLst/>
          </a:prstGeom>
          <a:solidFill>
            <a:srgbClr val="0017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307</Words>
  <Application>Microsoft Office PowerPoint</Application>
  <PresentationFormat>Custom</PresentationFormat>
  <Paragraphs>85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PT Sans</vt:lpstr>
      <vt:lpstr>Nunito</vt:lpstr>
      <vt:lpstr>Times New Roman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BHALE DURGAPRASAD</cp:lastModifiedBy>
  <cp:revision>2</cp:revision>
  <dcterms:created xsi:type="dcterms:W3CDTF">2024-09-23T04:59:51Z</dcterms:created>
  <dcterms:modified xsi:type="dcterms:W3CDTF">2024-09-23T05:14:43Z</dcterms:modified>
</cp:coreProperties>
</file>